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5" r:id="rId6"/>
    <p:sldId id="263" r:id="rId7"/>
    <p:sldId id="264" r:id="rId8"/>
    <p:sldId id="261" r:id="rId9"/>
    <p:sldId id="262" r:id="rId10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1906" y="-77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200E9-D735-4AE6-9D65-7EE3FAEDB153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8175" y="773113"/>
            <a:ext cx="6864350" cy="3862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892675"/>
            <a:ext cx="14639925" cy="46339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2175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2175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5243F-7933-4C39-9387-770D4AC3BF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89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5243F-7933-4C39-9387-770D4AC3BFA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25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0"/>
                </a:moveTo>
                <a:lnTo>
                  <a:pt x="0" y="0"/>
                </a:lnTo>
                <a:lnTo>
                  <a:pt x="0" y="10286997"/>
                </a:lnTo>
                <a:lnTo>
                  <a:pt x="18287998" y="10286997"/>
                </a:lnTo>
                <a:lnTo>
                  <a:pt x="18287998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0" y="5907507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2"/>
                </a:lnTo>
                <a:lnTo>
                  <a:pt x="1738248" y="3476621"/>
                </a:lnTo>
                <a:lnTo>
                  <a:pt x="2433002" y="2781894"/>
                </a:lnTo>
                <a:lnTo>
                  <a:pt x="2433002" y="694728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7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6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4" y="0"/>
                </a:moveTo>
                <a:lnTo>
                  <a:pt x="0" y="2886048"/>
                </a:lnTo>
                <a:lnTo>
                  <a:pt x="501124" y="3386998"/>
                </a:lnTo>
                <a:lnTo>
                  <a:pt x="5271444" y="3386998"/>
                </a:lnTo>
                <a:lnTo>
                  <a:pt x="5772124" y="2886098"/>
                </a:lnTo>
                <a:lnTo>
                  <a:pt x="288734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0"/>
                </a:moveTo>
                <a:lnTo>
                  <a:pt x="0" y="0"/>
                </a:lnTo>
                <a:lnTo>
                  <a:pt x="0" y="10286997"/>
                </a:lnTo>
                <a:lnTo>
                  <a:pt x="18287998" y="10286997"/>
                </a:lnTo>
                <a:lnTo>
                  <a:pt x="18287998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5494" y="1014438"/>
            <a:ext cx="12496208" cy="27989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4079" y="3865435"/>
            <a:ext cx="10047605" cy="270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1" y="2617952"/>
            <a:ext cx="8616315" cy="398589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 marR="5080">
              <a:lnSpc>
                <a:spcPts val="7430"/>
              </a:lnSpc>
              <a:spcBef>
                <a:spcPts val="1580"/>
              </a:spcBef>
            </a:pPr>
            <a:r>
              <a:rPr sz="7400" spc="340" dirty="0">
                <a:solidFill>
                  <a:srgbClr val="FFFFFF"/>
                </a:solidFill>
                <a:latin typeface="Times New Roman"/>
                <a:cs typeface="Times New Roman"/>
              </a:rPr>
              <a:t>Diving</a:t>
            </a:r>
            <a:r>
              <a:rPr sz="7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400" spc="575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74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400" spc="63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7400" spc="290" dirty="0">
                <a:solidFill>
                  <a:srgbClr val="FFFFFF"/>
                </a:solidFill>
                <a:latin typeface="Times New Roman"/>
                <a:cs typeface="Times New Roman"/>
              </a:rPr>
              <a:t>Digital</a:t>
            </a:r>
            <a:r>
              <a:rPr sz="7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400" spc="355" dirty="0">
                <a:solidFill>
                  <a:srgbClr val="FFFFFF"/>
                </a:solidFill>
                <a:latin typeface="Times New Roman"/>
                <a:cs typeface="Times New Roman"/>
              </a:rPr>
              <a:t>Mirror: </a:t>
            </a:r>
            <a:r>
              <a:rPr sz="7400" spc="285" dirty="0">
                <a:solidFill>
                  <a:srgbClr val="FFFFFF"/>
                </a:solidFill>
                <a:latin typeface="Times New Roman"/>
                <a:cs typeface="Times New Roman"/>
              </a:rPr>
              <a:t>Unveiling</a:t>
            </a:r>
            <a:r>
              <a:rPr sz="7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400" spc="66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7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400" spc="250" dirty="0">
                <a:solidFill>
                  <a:srgbClr val="FFFFFF"/>
                </a:solidFill>
                <a:latin typeface="Times New Roman"/>
                <a:cs typeface="Times New Roman"/>
              </a:rPr>
              <a:t>Magic </a:t>
            </a:r>
            <a:r>
              <a:rPr sz="7400" spc="459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74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400" spc="55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740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400" spc="350" dirty="0">
                <a:solidFill>
                  <a:srgbClr val="FFFFFF"/>
                </a:solidFill>
                <a:latin typeface="Times New Roman"/>
                <a:cs typeface="Times New Roman"/>
              </a:rPr>
              <a:t>Twins</a:t>
            </a:r>
            <a:endParaRPr sz="74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292350" y="7969250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Presented by:</a:t>
            </a:r>
          </a:p>
          <a:p>
            <a:r>
              <a:rPr lang="en-US" sz="4800" dirty="0" smtClean="0">
                <a:solidFill>
                  <a:srgbClr val="FFFF00"/>
                </a:solidFill>
              </a:rPr>
              <a:t>Tharun Polinati</a:t>
            </a:r>
            <a:endParaRPr lang="en-IN" sz="4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18125" y="1043952"/>
            <a:ext cx="5269230" cy="1261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sz="4400" spc="345" dirty="0"/>
              <a:t>Understanding</a:t>
            </a:r>
            <a:r>
              <a:rPr sz="4400" spc="55" dirty="0"/>
              <a:t> </a:t>
            </a:r>
            <a:r>
              <a:rPr sz="4400" spc="310" dirty="0"/>
              <a:t>Data</a:t>
            </a:r>
            <a:endParaRPr sz="4400"/>
          </a:p>
          <a:p>
            <a:pPr marR="5080" algn="r">
              <a:lnSpc>
                <a:spcPts val="4850"/>
              </a:lnSpc>
            </a:pPr>
            <a:r>
              <a:rPr sz="4400" spc="215" dirty="0"/>
              <a:t>Twins</a:t>
            </a:r>
            <a:endParaRPr sz="4400"/>
          </a:p>
        </p:txBody>
      </p:sp>
      <p:sp>
        <p:nvSpPr>
          <p:cNvPr id="11" name="object 11"/>
          <p:cNvSpPr txBox="1"/>
          <p:nvPr/>
        </p:nvSpPr>
        <p:spPr>
          <a:xfrm>
            <a:off x="3928383" y="2814142"/>
            <a:ext cx="642366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" algn="r">
              <a:lnSpc>
                <a:spcPct val="100000"/>
              </a:lnSpc>
              <a:spcBef>
                <a:spcPts val="100"/>
              </a:spcBef>
              <a:tabLst>
                <a:tab pos="5338445" algn="l"/>
              </a:tabLst>
            </a:pPr>
            <a:r>
              <a:rPr sz="30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14" name="object 14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 rot="10800000" flipV="1">
            <a:off x="2930525" y="3110801"/>
            <a:ext cx="90392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Digital Twins play a pivotal role in various industries, offering insights and opportunities that were previously unimaginable. By providing a digital representation of physical assets and processes, Digital Twins facilitate improved decision-making, enhanced productivity, and innovation across industries</a:t>
            </a:r>
            <a:r>
              <a:rPr lang="en-US" sz="3200" dirty="0"/>
              <a:t>.</a:t>
            </a:r>
            <a:endParaRPr lang="en-IN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1"/>
                  </a:lnTo>
                  <a:lnTo>
                    <a:pt x="4354499" y="3485131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54108" y="2200173"/>
            <a:ext cx="7413396" cy="6444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lang="en-US" sz="4400" b="1" dirty="0"/>
              <a:t>Key Features of </a:t>
            </a:r>
            <a:r>
              <a:rPr lang="en-US" sz="4400" b="1" dirty="0" smtClean="0"/>
              <a:t>Digital Twins</a:t>
            </a:r>
            <a:endParaRPr sz="4400" dirty="0"/>
          </a:p>
        </p:txBody>
      </p:sp>
      <p:sp>
        <p:nvSpPr>
          <p:cNvPr id="12" name="object 12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73350" y="4385820"/>
            <a:ext cx="86687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4400" dirty="0">
                <a:solidFill>
                  <a:schemeClr val="bg2"/>
                </a:solidFill>
              </a:rPr>
              <a:t>Real-time data monitoring and analysis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>
                <a:solidFill>
                  <a:schemeClr val="bg2"/>
                </a:solidFill>
              </a:rPr>
              <a:t>Simulation capabilities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>
                <a:solidFill>
                  <a:schemeClr val="bg2"/>
                </a:solidFill>
              </a:rPr>
              <a:t>Predictive analytics and forecasting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>
                <a:solidFill>
                  <a:schemeClr val="bg2"/>
                </a:solidFill>
              </a:rPr>
              <a:t>Remote operation and control</a:t>
            </a:r>
          </a:p>
          <a:p>
            <a:endParaRPr lang="en-IN" sz="4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82950" y="1482871"/>
            <a:ext cx="9008312" cy="6444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lang="en-US" sz="5400" spc="210" dirty="0" smtClean="0"/>
              <a:t>Key Technologies  </a:t>
            </a:r>
            <a:endParaRPr sz="5400" dirty="0"/>
          </a:p>
        </p:txBody>
      </p:sp>
      <p:grpSp>
        <p:nvGrpSpPr>
          <p:cNvPr id="13" name="object 13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14" name="object 14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 rot="10800000" flipV="1">
            <a:off x="1465262" y="3133811"/>
            <a:ext cx="10140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2"/>
                </a:solidFill>
              </a:rPr>
              <a:t>Internet of Things (IoT) Devices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2"/>
                </a:solidFill>
              </a:rPr>
              <a:t>Sensors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2"/>
                </a:solidFill>
              </a:rPr>
              <a:t>Data Analytics and Machine Learning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2"/>
                </a:solidFill>
              </a:rPr>
              <a:t>Cloud Computing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2"/>
                </a:solidFill>
              </a:rPr>
              <a:t>Augmented Reality (AR) and Virtual Reality (VR)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2"/>
                </a:solidFill>
              </a:rPr>
              <a:t>Simulation Software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2"/>
                </a:solidFill>
              </a:rPr>
              <a:t>Block chain</a:t>
            </a:r>
            <a:endParaRPr lang="en-US" sz="4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99"/>
            <a:ext cx="18300700" cy="101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494" y="1014438"/>
            <a:ext cx="12496208" cy="2008242"/>
          </a:xfrm>
        </p:spPr>
        <p:txBody>
          <a:bodyPr/>
          <a:lstStyle/>
          <a:p>
            <a:r>
              <a:rPr lang="en-US" dirty="0" smtClean="0"/>
              <a:t>Impacts on society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1" y="3397251"/>
            <a:ext cx="16535400" cy="669414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4000" dirty="0"/>
              <a:t>Improved efficiency and productivity across industries.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/>
              <a:t>Enhanced safety through predictive maintenance and monitoring.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/>
              <a:t>Personalized healthcare for better patient outcomes.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/>
              <a:t>Environmental sustainability via resource optimization.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/>
              <a:t>Smart city planning for efficient urban development.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/>
              <a:t>Remote operations in hazardous or remote environments.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/>
              <a:t>Immersive education and training experiences.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/>
              <a:t>Job creation and skills development opportunities.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/>
              <a:t>Ethical considerations regarding data privacy and bias.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/>
              <a:t>Potential for widening the digital divide if access is not equitable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470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494" y="501650"/>
            <a:ext cx="12496208" cy="1676400"/>
          </a:xfrm>
        </p:spPr>
        <p:txBody>
          <a:bodyPr/>
          <a:lstStyle/>
          <a:p>
            <a:r>
              <a:rPr lang="en-US" dirty="0" smtClean="0"/>
              <a:t>Applications 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51" y="2711450"/>
            <a:ext cx="16078200" cy="8617744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Manufacturing</a:t>
            </a:r>
            <a:r>
              <a:rPr lang="en-US" dirty="0"/>
              <a:t>: Optimizing production processes, predictive maintenance, and quality control.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Healthcare</a:t>
            </a:r>
            <a:r>
              <a:rPr lang="en-US" dirty="0"/>
              <a:t>: Personalized treatment plans, medical device simulation, and patient monitoring.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Aerospace and Defense</a:t>
            </a:r>
            <a:r>
              <a:rPr lang="en-US" dirty="0"/>
              <a:t>: Simulation of aircraft components, predictive maintenance, and training simulations.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Automotive: </a:t>
            </a:r>
            <a:r>
              <a:rPr lang="en-US" dirty="0"/>
              <a:t>Design validation, virtual testing, and predictive maintenance for vehicles.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Energy and Utilities</a:t>
            </a:r>
            <a:r>
              <a:rPr lang="en-US" dirty="0"/>
              <a:t>: Monitoring and optimizing energy production and distribution systems.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Smart Cities</a:t>
            </a:r>
            <a:r>
              <a:rPr lang="en-US" dirty="0"/>
              <a:t>: Urban planning, infrastructure management, and traffic optimization.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Building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Construction</a:t>
            </a:r>
            <a:r>
              <a:rPr lang="en-US" dirty="0" smtClean="0"/>
              <a:t>: </a:t>
            </a:r>
            <a:r>
              <a:rPr lang="en-US" dirty="0"/>
              <a:t>Design validation, energy efficiency analysis, and smart building management.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253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2" y="0"/>
            <a:ext cx="3476625" cy="1929764"/>
            <a:chOff x="11371782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9" y="0"/>
                  </a:moveTo>
                  <a:lnTo>
                    <a:pt x="729140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383" y="191427"/>
                  </a:lnTo>
                  <a:lnTo>
                    <a:pt x="274965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4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7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723" y="3549319"/>
                </a:lnTo>
                <a:lnTo>
                  <a:pt x="5003723" y="658835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54" y="0"/>
                </a:moveTo>
                <a:lnTo>
                  <a:pt x="0" y="0"/>
                </a:lnTo>
                <a:lnTo>
                  <a:pt x="2167329" y="2166480"/>
                </a:lnTo>
                <a:lnTo>
                  <a:pt x="4334654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729730" y="3773372"/>
            <a:ext cx="10047605" cy="5570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</a:rPr>
              <a:t>Complexity and Cost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</a:rPr>
              <a:t>Data Privacy and Security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</a:rPr>
              <a:t>Interoperability Issues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</a:rPr>
              <a:t>Accuracy and Reliability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Dependency </a:t>
            </a:r>
            <a:r>
              <a:rPr lang="en-US" sz="4000" dirty="0">
                <a:solidFill>
                  <a:schemeClr val="bg2"/>
                </a:solidFill>
              </a:rPr>
              <a:t>on Connectivity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</a:rPr>
              <a:t>Ethical and Social Implications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</a:rPr>
              <a:t>Resistance to Change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>
                <a:solidFill>
                  <a:schemeClr val="bg2"/>
                </a:solidFill>
              </a:rPr>
              <a:t>Complexity of Integration</a:t>
            </a:r>
          </a:p>
          <a:p>
            <a:pPr marL="584200" marR="5080" indent="-571500" algn="ctr">
              <a:lnSpc>
                <a:spcPct val="99700"/>
              </a:lnSpc>
              <a:spcBef>
                <a:spcPts val="135"/>
              </a:spcBef>
              <a:buFont typeface="Arial" pitchFamily="34" charset="0"/>
              <a:buChar char="•"/>
              <a:tabLst>
                <a:tab pos="4613910" algn="l"/>
              </a:tabLst>
            </a:pPr>
            <a:endParaRPr sz="4000" dirty="0">
              <a:solidFill>
                <a:schemeClr val="bg2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44704" y="1223912"/>
            <a:ext cx="12496208" cy="1754160"/>
          </a:xfrm>
          <a:prstGeom prst="rect">
            <a:avLst/>
          </a:prstGeom>
        </p:spPr>
        <p:txBody>
          <a:bodyPr vert="horz" wrap="square" lIns="0" tIns="1091844" rIns="0" bIns="0" rtlCol="0">
            <a:spAutoFit/>
          </a:bodyPr>
          <a:lstStyle/>
          <a:p>
            <a:pPr marL="7370445" marR="5080" indent="-3405504">
              <a:lnSpc>
                <a:spcPts val="4880"/>
              </a:lnSpc>
              <a:spcBef>
                <a:spcPts val="1070"/>
              </a:spcBef>
            </a:pPr>
            <a:r>
              <a:rPr lang="en-US" sz="6000" dirty="0" smtClean="0"/>
              <a:t>Cons :</a:t>
            </a:r>
            <a:endParaRPr sz="6000" dirty="0"/>
          </a:p>
        </p:txBody>
      </p:sp>
      <p:sp>
        <p:nvSpPr>
          <p:cNvPr id="14" name="object 14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7382" rIns="0" bIns="0" rtlCol="0">
            <a:spAutoFit/>
          </a:bodyPr>
          <a:lstStyle/>
          <a:p>
            <a:pPr marL="1684655">
              <a:lnSpc>
                <a:spcPct val="100000"/>
              </a:lnSpc>
              <a:spcBef>
                <a:spcPts val="100"/>
              </a:spcBef>
            </a:pPr>
            <a:r>
              <a:rPr spc="660" dirty="0"/>
              <a:t>Thanks!</a:t>
            </a:r>
          </a:p>
        </p:txBody>
      </p:sp>
      <p:sp>
        <p:nvSpPr>
          <p:cNvPr id="17" name="object 17"/>
          <p:cNvSpPr/>
          <p:nvPr/>
        </p:nvSpPr>
        <p:spPr>
          <a:xfrm>
            <a:off x="2287523" y="4336212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</TotalTime>
  <Words>329</Words>
  <Application>Microsoft Office PowerPoint</Application>
  <PresentationFormat>Custom</PresentationFormat>
  <Paragraphs>50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Understanding Data Twins</vt:lpstr>
      <vt:lpstr>Key Features of Digital Twins</vt:lpstr>
      <vt:lpstr>Key Technologies  </vt:lpstr>
      <vt:lpstr>PowerPoint Presentation</vt:lpstr>
      <vt:lpstr>Impacts on society</vt:lpstr>
      <vt:lpstr>Applications :</vt:lpstr>
      <vt:lpstr>Cons :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THARUN POLINATI</dc:creator>
  <cp:lastModifiedBy>THARUN POLINATI</cp:lastModifiedBy>
  <cp:revision>14</cp:revision>
  <dcterms:created xsi:type="dcterms:W3CDTF">2024-03-08T13:58:44Z</dcterms:created>
  <dcterms:modified xsi:type="dcterms:W3CDTF">2024-03-28T00:05:45Z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2024-03-08T00:00:00Z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2024-03-08T00:00:00Z</vt:filetime>
  </property>
  <property fmtid="{D5CDD505-2E9C-101B-9397-08002B2CF9AE}" pid="5" name="Producer">
    <vt:lpwstr>3-Heights(TM) PDF Security Shell 4.8.25.2 (http://www.pdf-tools.com)</vt:lpwstr>
  </property>
</Properties>
</file>